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95" r:id="rId2"/>
    <p:sldId id="378" r:id="rId3"/>
    <p:sldId id="379" r:id="rId4"/>
    <p:sldId id="380" r:id="rId5"/>
    <p:sldId id="382" r:id="rId6"/>
    <p:sldId id="381" r:id="rId7"/>
    <p:sldId id="383" r:id="rId8"/>
    <p:sldId id="386" r:id="rId9"/>
    <p:sldId id="384" r:id="rId10"/>
    <p:sldId id="385" r:id="rId11"/>
  </p:sldIdLst>
  <p:sldSz cx="9904413" cy="6859588"/>
  <p:notesSz cx="6797675" cy="9874250"/>
  <p:custDataLst>
    <p:tags r:id="rId1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8993" autoAdjust="0"/>
  </p:normalViewPr>
  <p:slideViewPr>
    <p:cSldViewPr snapToObjects="1" showGuides="1">
      <p:cViewPr>
        <p:scale>
          <a:sx n="119" d="100"/>
          <a:sy n="119" d="100"/>
        </p:scale>
        <p:origin x="1192" y="440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10/31/24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2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092C4-E9C6-F942-B153-476E0BAE7CB4}"/>
              </a:ext>
            </a:extLst>
          </p:cNvPr>
          <p:cNvGrpSpPr/>
          <p:nvPr/>
        </p:nvGrpSpPr>
        <p:grpSpPr>
          <a:xfrm>
            <a:off x="0" y="1096338"/>
            <a:ext cx="9916578" cy="5317620"/>
            <a:chOff x="-12165" y="1172514"/>
            <a:chExt cx="9916578" cy="53176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51FD65C-8506-B644-A6BF-99A9ECB44C4E}"/>
                </a:ext>
              </a:extLst>
            </p:cNvPr>
            <p:cNvGrpSpPr/>
            <p:nvPr/>
          </p:nvGrpSpPr>
          <p:grpSpPr>
            <a:xfrm>
              <a:off x="-1650" y="1172514"/>
              <a:ext cx="9906063" cy="2536110"/>
              <a:chOff x="-1650" y="909514"/>
              <a:chExt cx="9906063" cy="2536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CC8BD6-E39F-DF4B-9B1E-AC27FD3AB9DF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EBB323-F8F4-D649-B75C-AD852807D090}"/>
                  </a:ext>
                </a:extLst>
              </p:cNvPr>
              <p:cNvSpPr txBox="1"/>
              <p:nvPr/>
            </p:nvSpPr>
            <p:spPr>
              <a:xfrm>
                <a:off x="445287" y="3234000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0.53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0.34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281988E-502B-6348-B175-770409661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644" y="1278846"/>
                <a:ext cx="4500115" cy="189049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C0DB9C-14BF-E149-BE87-7DC69AA75152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E771E0-CD70-F447-8A57-4BE9B8327A44}"/>
                  </a:ext>
                </a:extLst>
              </p:cNvPr>
              <p:cNvSpPr txBox="1"/>
              <p:nvPr/>
            </p:nvSpPr>
            <p:spPr>
              <a:xfrm>
                <a:off x="5306761" y="3251725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0.48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0.46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07AC22-690C-0E44-AA04-56A3F2CC6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841" y="1278846"/>
                <a:ext cx="4544667" cy="1890492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B45ECFA-D69B-2540-B547-B20865F737FC}"/>
                </a:ext>
              </a:extLst>
            </p:cNvPr>
            <p:cNvGrpSpPr/>
            <p:nvPr/>
          </p:nvGrpSpPr>
          <p:grpSpPr>
            <a:xfrm>
              <a:off x="-12165" y="3971625"/>
              <a:ext cx="9908764" cy="2518509"/>
              <a:chOff x="-1650" y="4068574"/>
              <a:chExt cx="9908764" cy="25185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5EC9584-388D-D242-85B4-5BF954CF1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8" y="4437906"/>
                <a:ext cx="4551765" cy="189049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17D7A1-3EAE-8E4B-A4B1-65D0A6409758}"/>
                  </a:ext>
                </a:extLst>
              </p:cNvPr>
              <p:cNvSpPr txBox="1"/>
              <p:nvPr/>
            </p:nvSpPr>
            <p:spPr>
              <a:xfrm>
                <a:off x="-1650" y="4068574"/>
                <a:ext cx="4947653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000027.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94A76-D9A5-2E4B-98AC-E21F5D4BF1D1}"/>
                  </a:ext>
                </a:extLst>
              </p:cNvPr>
              <p:cNvSpPr txBox="1"/>
              <p:nvPr/>
            </p:nvSpPr>
            <p:spPr>
              <a:xfrm>
                <a:off x="421873" y="6393184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0.49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0.31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02FCEA4-8C92-A64F-8E7B-29874B4EE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1841" y="4440854"/>
                <a:ext cx="4544667" cy="1887545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9891CD-02E8-F146-831D-E27DD351BCEB}"/>
                  </a:ext>
                </a:extLst>
              </p:cNvPr>
              <p:cNvSpPr txBox="1"/>
              <p:nvPr/>
            </p:nvSpPr>
            <p:spPr>
              <a:xfrm>
                <a:off x="4958410" y="406857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000031.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6700C5-F38D-AD4D-9FE2-6C4D78B9D0B9}"/>
                  </a:ext>
                </a:extLst>
              </p:cNvPr>
              <p:cNvSpPr txBox="1"/>
              <p:nvPr/>
            </p:nvSpPr>
            <p:spPr>
              <a:xfrm>
                <a:off x="5402647" y="6393184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0.45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0.25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23C646DD-62EF-3946-9EE4-C25999E31848}"/>
              </a:ext>
            </a:extLst>
          </p:cNvPr>
          <p:cNvSpPr txBox="1">
            <a:spLocks/>
          </p:cNvSpPr>
          <p:nvPr/>
        </p:nvSpPr>
        <p:spPr>
          <a:xfrm>
            <a:off x="1632021" y="6600782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9. </a:t>
            </a:r>
            <a:r>
              <a:rPr lang="en-US" sz="1400" dirty="0"/>
              <a:t>The Result of Single Stock Out-Sample Modeling.</a:t>
            </a:r>
          </a:p>
        </p:txBody>
      </p: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</a:t>
            </a:r>
            <a:r>
              <a:rPr lang="en-US" altLang="zh-CN" dirty="0"/>
              <a:t>.1</a:t>
            </a:r>
            <a:r>
              <a:rPr lang="en-US" dirty="0"/>
              <a:t>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7F5B69-88C0-4D42-8927-01D92FB66595}"/>
              </a:ext>
            </a:extLst>
          </p:cNvPr>
          <p:cNvGrpSpPr/>
          <p:nvPr/>
        </p:nvGrpSpPr>
        <p:grpSpPr>
          <a:xfrm>
            <a:off x="469707" y="1917626"/>
            <a:ext cx="8964997" cy="4113957"/>
            <a:chOff x="469707" y="1737606"/>
            <a:chExt cx="8964997" cy="4113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527B54-B65A-874E-A8EA-B1D379B43793}"/>
                </a:ext>
              </a:extLst>
            </p:cNvPr>
            <p:cNvGrpSpPr/>
            <p:nvPr/>
          </p:nvGrpSpPr>
          <p:grpSpPr>
            <a:xfrm>
              <a:off x="469707" y="1737606"/>
              <a:ext cx="8964997" cy="3600400"/>
              <a:chOff x="559717" y="1737606"/>
              <a:chExt cx="8964997" cy="360040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94DA9AF-F832-574A-AD40-3AD1AD93A00E}"/>
                  </a:ext>
                </a:extLst>
              </p:cNvPr>
              <p:cNvSpPr/>
              <p:nvPr/>
            </p:nvSpPr>
            <p:spPr>
              <a:xfrm>
                <a:off x="559718" y="1737606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1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3082935-0C9B-5F4C-A78C-18D37E6D72AD}"/>
                  </a:ext>
                </a:extLst>
              </p:cNvPr>
              <p:cNvSpPr/>
              <p:nvPr/>
            </p:nvSpPr>
            <p:spPr>
              <a:xfrm>
                <a:off x="3440036" y="173760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34092C5-BB86-2143-A03D-3B0B1756E1DD}"/>
                  </a:ext>
                </a:extLst>
              </p:cNvPr>
              <p:cNvSpPr/>
              <p:nvPr/>
            </p:nvSpPr>
            <p:spPr>
              <a:xfrm>
                <a:off x="3440037" y="21336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1AB8DC6C-AEAA-3546-AFD0-FCF434DEB11B}"/>
                  </a:ext>
                </a:extLst>
              </p:cNvPr>
              <p:cNvCxnSpPr>
                <a:cxnSpLocks/>
                <a:stCxn id="15" idx="3"/>
                <a:endCxn id="20" idx="1"/>
              </p:cNvCxnSpPr>
              <p:nvPr/>
            </p:nvCxnSpPr>
            <p:spPr>
              <a:xfrm flipV="1">
                <a:off x="2632873" y="1881622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98799E43-BDBF-2743-AAAE-8EBF0DB70807}"/>
                  </a:ext>
                </a:extLst>
              </p:cNvPr>
              <p:cNvCxnSpPr>
                <a:cxnSpLocks/>
                <a:stCxn id="15" idx="3"/>
                <a:endCxn id="21" idx="1"/>
              </p:cNvCxnSpPr>
              <p:nvPr/>
            </p:nvCxnSpPr>
            <p:spPr>
              <a:xfrm>
                <a:off x="2632873" y="2079644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8B9F168-4076-F24C-9D06-B79DB99F4244}"/>
                  </a:ext>
                </a:extLst>
              </p:cNvPr>
              <p:cNvSpPr/>
              <p:nvPr/>
            </p:nvSpPr>
            <p:spPr>
              <a:xfrm>
                <a:off x="559718" y="2827517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2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A1CB7B83-2445-6540-BA03-84589AA98BEB}"/>
                  </a:ext>
                </a:extLst>
              </p:cNvPr>
              <p:cNvSpPr/>
              <p:nvPr/>
            </p:nvSpPr>
            <p:spPr>
              <a:xfrm>
                <a:off x="3440036" y="282751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45CD0A3-1F50-6F4A-A8AE-86C9324D58FA}"/>
                  </a:ext>
                </a:extLst>
              </p:cNvPr>
              <p:cNvSpPr/>
              <p:nvPr/>
            </p:nvSpPr>
            <p:spPr>
              <a:xfrm>
                <a:off x="3440037" y="322356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2A090580-89E0-1645-A8D7-66AD02157D5A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2632873" y="2971533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C5DC302-BDC7-2A41-AF42-AAB07DD05B8F}"/>
                  </a:ext>
                </a:extLst>
              </p:cNvPr>
              <p:cNvCxnSpPr>
                <a:cxnSpLocks/>
                <a:stCxn id="29" idx="3"/>
                <a:endCxn id="31" idx="1"/>
              </p:cNvCxnSpPr>
              <p:nvPr/>
            </p:nvCxnSpPr>
            <p:spPr>
              <a:xfrm>
                <a:off x="2632873" y="3169555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F77D766-E885-1242-BB6B-673EFFE5F549}"/>
                  </a:ext>
                </a:extLst>
              </p:cNvPr>
              <p:cNvSpPr/>
              <p:nvPr/>
            </p:nvSpPr>
            <p:spPr>
              <a:xfrm>
                <a:off x="559718" y="4653930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360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F648B24C-ADB7-4C4A-B17B-1BB5075CBDF6}"/>
                  </a:ext>
                </a:extLst>
              </p:cNvPr>
              <p:cNvSpPr/>
              <p:nvPr/>
            </p:nvSpPr>
            <p:spPr>
              <a:xfrm>
                <a:off x="3440036" y="465393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F8D019E-280F-0940-A4A4-ACBFF5CEC5DE}"/>
                  </a:ext>
                </a:extLst>
              </p:cNvPr>
              <p:cNvSpPr/>
              <p:nvPr/>
            </p:nvSpPr>
            <p:spPr>
              <a:xfrm>
                <a:off x="3440037" y="504997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FF27343A-8364-5C46-9B8A-295A0E3D329C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 flipV="1">
                <a:off x="2632873" y="4797946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99E6885C-C6B3-2745-8B72-08D633549C76}"/>
                  </a:ext>
                </a:extLst>
              </p:cNvPr>
              <p:cNvCxnSpPr>
                <a:cxnSpLocks/>
                <a:stCxn id="34" idx="3"/>
                <a:endCxn id="36" idx="1"/>
              </p:cNvCxnSpPr>
              <p:nvPr/>
            </p:nvCxnSpPr>
            <p:spPr>
              <a:xfrm>
                <a:off x="2632873" y="4995968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7EA3642-2A30-1F40-91B9-7A16BFDE68AA}"/>
                  </a:ext>
                </a:extLst>
              </p:cNvPr>
              <p:cNvSpPr/>
              <p:nvPr/>
            </p:nvSpPr>
            <p:spPr>
              <a:xfrm>
                <a:off x="559717" y="372674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7D2158A-BEB6-314B-93DC-979B199629D9}"/>
                  </a:ext>
                </a:extLst>
              </p:cNvPr>
              <p:cNvSpPr/>
              <p:nvPr/>
            </p:nvSpPr>
            <p:spPr>
              <a:xfrm>
                <a:off x="6932426" y="1737606"/>
                <a:ext cx="2592288" cy="3600400"/>
              </a:xfrm>
              <a:prstGeom prst="roundRect">
                <a:avLst>
                  <a:gd name="adj" fmla="val 0"/>
                </a:avLst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have a </a:t>
                </a:r>
                <a:r>
                  <a:rPr lang="en-US" sz="2000" b="1" i="1" dirty="0">
                    <a:solidFill>
                      <a:srgbClr val="9B17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number of parameters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the training sample data.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theoretically able to memorize data !</a:t>
                </a:r>
                <a:endParaRPr lang="en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8A428BFB-F411-BB49-BFDD-16C1350C728D}"/>
                  </a:ext>
                </a:extLst>
              </p:cNvPr>
              <p:cNvSpPr/>
              <p:nvPr/>
            </p:nvSpPr>
            <p:spPr>
              <a:xfrm>
                <a:off x="5535327" y="188162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105B5AFF-7455-1F41-9EFD-F2EBC3745C5D}"/>
                  </a:ext>
                </a:extLst>
              </p:cNvPr>
              <p:cNvSpPr/>
              <p:nvPr/>
            </p:nvSpPr>
            <p:spPr>
              <a:xfrm>
                <a:off x="5535327" y="297153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0BD7E554-152E-4648-BA47-9EB8E86586BC}"/>
                  </a:ext>
                </a:extLst>
              </p:cNvPr>
              <p:cNvSpPr/>
              <p:nvPr/>
            </p:nvSpPr>
            <p:spPr>
              <a:xfrm>
                <a:off x="5535327" y="479794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21C8B6-0387-014E-B050-CE902FA6F52A}"/>
                  </a:ext>
                </a:extLst>
              </p:cNvPr>
              <p:cNvSpPr/>
              <p:nvPr/>
            </p:nvSpPr>
            <p:spPr>
              <a:xfrm>
                <a:off x="5988448" y="1737606"/>
                <a:ext cx="691947" cy="3600400"/>
              </a:xfrm>
              <a:prstGeom prst="roundRect">
                <a:avLst>
                  <a:gd name="adj" fmla="val 10252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100%</a:t>
                </a:r>
              </a:p>
              <a:p>
                <a:pPr algn="ctr"/>
                <a:endPara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</a:t>
                </a: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ACC</a:t>
                </a:r>
              </a:p>
            </p:txBody>
          </p:sp>
        </p:grpSp>
        <p:sp>
          <p:nvSpPr>
            <p:cNvPr id="50" name="文本占位符 8">
              <a:extLst>
                <a:ext uri="{FF2B5EF4-FFF2-40B4-BE49-F238E27FC236}">
                  <a16:creationId xmlns:a16="http://schemas.microsoft.com/office/drawing/2014/main" id="{201D0A5E-BA27-344A-8C5D-3B9786F8C8EE}"/>
                </a:ext>
              </a:extLst>
            </p:cNvPr>
            <p:cNvSpPr txBox="1">
              <a:spLocks/>
            </p:cNvSpPr>
            <p:nvPr/>
          </p:nvSpPr>
          <p:spPr>
            <a:xfrm>
              <a:off x="1636574" y="5636119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5</a:t>
              </a:r>
              <a:r>
                <a:rPr lang="en-US" sz="1400" b="1" dirty="0"/>
                <a:t>. </a:t>
              </a:r>
              <a:r>
                <a:rPr lang="en-US" sz="1400" dirty="0"/>
                <a:t>Theoretically perfect way of </a:t>
              </a:r>
              <a:r>
                <a:rPr lang="en-US" altLang="zh-CN" sz="1400" dirty="0"/>
                <a:t>In-Sample </a:t>
              </a:r>
              <a:r>
                <a:rPr lang="en-US" sz="1400" dirty="0"/>
                <a:t>modeling.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58966E-A35C-F541-8A35-AAB4F4E0D1D2}"/>
              </a:ext>
            </a:extLst>
          </p:cNvPr>
          <p:cNvSpPr txBox="1"/>
          <p:nvPr/>
        </p:nvSpPr>
        <p:spPr>
          <a:xfrm>
            <a:off x="0" y="6454130"/>
            <a:ext cx="9904413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doesn't make sense for predictions, but is very helpful for checking code.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3.2.1.2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409A6-63CE-EC48-9264-02174E835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1278846"/>
            <a:ext cx="4783331" cy="1986670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4BDCBE-8365-484B-A2D2-14B2FBED471C}"/>
              </a:ext>
            </a:extLst>
          </p:cNvPr>
          <p:cNvSpPr txBox="1"/>
          <p:nvPr/>
        </p:nvSpPr>
        <p:spPr>
          <a:xfrm>
            <a:off x="745234" y="3353041"/>
            <a:ext cx="343972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Modeling: ACC = </a:t>
            </a:r>
            <a:r>
              <a:rPr lang="en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0.96, </a:t>
            </a:r>
            <a:r>
              <a:rPr lang="en-US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0.96</a:t>
            </a:r>
            <a:r>
              <a: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6A2EF-EC8E-AE48-BB13-459CF5DC0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" y="3634465"/>
            <a:ext cx="4783331" cy="198667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82AEFA-567A-BC42-822A-22D1B79B6E0A}"/>
              </a:ext>
            </a:extLst>
          </p:cNvPr>
          <p:cNvSpPr txBox="1"/>
          <p:nvPr/>
        </p:nvSpPr>
        <p:spPr>
          <a:xfrm>
            <a:off x="-1650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000009.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N" sz="1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30DDCA-07FD-B040-AD68-A3401B2D8626}"/>
              </a:ext>
            </a:extLst>
          </p:cNvPr>
          <p:cNvSpPr txBox="1"/>
          <p:nvPr/>
        </p:nvSpPr>
        <p:spPr>
          <a:xfrm>
            <a:off x="667456" y="5708660"/>
            <a:ext cx="3595280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Modeling: ACC = 1.00</a:t>
            </a:r>
            <a:r>
              <a:rPr lang="en-CN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1.00</a:t>
            </a:r>
            <a:endParaRPr lang="en-C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2500AA-E28D-6349-A952-F977244D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95" y="3634465"/>
            <a:ext cx="4783332" cy="198667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99B64E2-2D2E-2240-98C6-364CAAB7DED9}"/>
              </a:ext>
            </a:extLst>
          </p:cNvPr>
          <p:cNvSpPr txBox="1"/>
          <p:nvPr/>
        </p:nvSpPr>
        <p:spPr>
          <a:xfrm>
            <a:off x="4955709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000021.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CN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DC1A24-E288-AA4E-B379-88D85BA86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95" y="1278846"/>
            <a:ext cx="4783332" cy="1986670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24CCAC0-1DA9-384C-93CC-56CB56B2F855}"/>
              </a:ext>
            </a:extLst>
          </p:cNvPr>
          <p:cNvSpPr txBox="1"/>
          <p:nvPr/>
        </p:nvSpPr>
        <p:spPr>
          <a:xfrm>
            <a:off x="5732641" y="3353041"/>
            <a:ext cx="3394840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Modeling: ACC = </a:t>
            </a:r>
            <a:r>
              <a:rPr lang="en-CN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0.99, </a:t>
            </a:r>
            <a:r>
              <a:rPr lang="en-US" sz="1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0.99</a:t>
            </a:r>
            <a:endParaRPr lang="en-CN" sz="1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E197BD-FE8A-CC45-8C8C-0CB7F57AF389}"/>
              </a:ext>
            </a:extLst>
          </p:cNvPr>
          <p:cNvSpPr txBox="1"/>
          <p:nvPr/>
        </p:nvSpPr>
        <p:spPr>
          <a:xfrm>
            <a:off x="5638379" y="5708660"/>
            <a:ext cx="3595280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Modeling: ACC = 1.00</a:t>
            </a:r>
            <a:r>
              <a:rPr lang="en-CN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= 1.00</a:t>
            </a:r>
            <a:endParaRPr lang="en-CN" sz="1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占位符 8">
            <a:extLst>
              <a:ext uri="{FF2B5EF4-FFF2-40B4-BE49-F238E27FC236}">
                <a16:creationId xmlns:a16="http://schemas.microsoft.com/office/drawing/2014/main" id="{3667F39F-238B-6D4C-858A-0076F4B30BAD}"/>
              </a:ext>
            </a:extLst>
          </p:cNvPr>
          <p:cNvSpPr txBox="1">
            <a:spLocks/>
          </p:cNvSpPr>
          <p:nvPr/>
        </p:nvSpPr>
        <p:spPr>
          <a:xfrm>
            <a:off x="1631422" y="6098062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6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Modeling Result. We got the theoretically “perfect” result.</a:t>
            </a:r>
            <a:endParaRPr 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ACE30E-8EAC-AA42-9075-0D7ECE2EDDF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perfect ACC and F1 when use Regression Modeling ?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77C0A-C28F-CB47-946F-C86E441D076C}"/>
              </a:ext>
            </a:extLst>
          </p:cNvPr>
          <p:cNvSpPr txBox="1"/>
          <p:nvPr/>
        </p:nvSpPr>
        <p:spPr>
          <a:xfrm>
            <a:off x="3836082" y="1665598"/>
            <a:ext cx="1247073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dirty="0">
                <a:latin typeface="Arial" pitchFamily="34" charset="0"/>
                <a:cs typeface="Arial" pitchFamily="34" charset="0"/>
              </a:rPr>
              <a:t>MLP</a:t>
            </a:r>
            <a:r>
              <a:rPr lang="zh-CN" alt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+</a:t>
            </a:r>
            <a:r>
              <a:rPr lang="zh-CN" alt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Big</a:t>
            </a:r>
            <a:r>
              <a:rPr lang="zh-CN" alt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MLP</a:t>
            </a:r>
            <a:endParaRPr lang="en-CN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495F9-DAC3-6741-9160-53CEBD955C21}"/>
              </a:ext>
            </a:extLst>
          </p:cNvPr>
          <p:cNvSpPr txBox="1"/>
          <p:nvPr/>
        </p:nvSpPr>
        <p:spPr>
          <a:xfrm>
            <a:off x="3836082" y="1665598"/>
            <a:ext cx="41838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dirty="0">
                <a:latin typeface="Arial" pitchFamily="34" charset="0"/>
                <a:cs typeface="Arial" pitchFamily="34" charset="0"/>
              </a:rPr>
              <a:t>C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onv</a:t>
            </a:r>
            <a:endParaRPr lang="en-CN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2.1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621</Words>
  <Application>Microsoft Macintosh PowerPoint</Application>
  <PresentationFormat>Custom</PresentationFormat>
  <Paragraphs>149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等线</vt:lpstr>
      <vt:lpstr>Arial</vt:lpstr>
      <vt:lpstr>Calibri</vt:lpstr>
      <vt:lpstr>Palatino Linotype</vt:lpstr>
      <vt:lpstr>Times New Roman</vt:lpstr>
      <vt:lpstr>Vrinda</vt:lpstr>
      <vt:lpstr>CR Onlytext</vt:lpstr>
      <vt:lpstr>think-cell Slide</vt:lpstr>
      <vt:lpstr>Data Analysis Project 1.</vt:lpstr>
      <vt:lpstr>Data Analysis Framework</vt:lpstr>
      <vt:lpstr>3.1 Select &amp; Normalize</vt:lpstr>
      <vt:lpstr>3.2 In-Sample &amp; Out-Sample Modeling</vt:lpstr>
      <vt:lpstr>3.2.1.1 In-Sample ”Perfect” Modeling Method</vt:lpstr>
      <vt:lpstr>3.2.1.2 In-Sample ”Perfect” Modeling Result</vt:lpstr>
      <vt:lpstr>3.2.1.3 In-Sample Overall Stocks Modeling Result</vt:lpstr>
      <vt:lpstr>3.2.1.3 In-Sample Overall Stocks Modeling Result</vt:lpstr>
      <vt:lpstr>3.2.2.1 Out-Sample ”Perfect” Modeling Method ?</vt:lpstr>
      <vt:lpstr>3.2.2.2 Out-Sample ”Perfect” Modeling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2024-10-31T13:29:57Z</dcterms:modified>
  <cp:version>112013</cp:version>
</cp:coreProperties>
</file>